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79" r:id="rId2"/>
    <p:sldId id="282" r:id="rId3"/>
    <p:sldId id="263" r:id="rId4"/>
    <p:sldId id="264" r:id="rId5"/>
    <p:sldId id="265" r:id="rId6"/>
    <p:sldId id="266" r:id="rId7"/>
    <p:sldId id="278" r:id="rId8"/>
    <p:sldId id="267" r:id="rId9"/>
    <p:sldId id="288" r:id="rId10"/>
    <p:sldId id="269" r:id="rId11"/>
    <p:sldId id="283" r:id="rId12"/>
    <p:sldId id="27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3300"/>
    <a:srgbClr val="FF0000"/>
    <a:srgbClr val="3399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80" autoAdjust="0"/>
    <p:restoredTop sz="94660"/>
  </p:normalViewPr>
  <p:slideViewPr>
    <p:cSldViewPr>
      <p:cViewPr varScale="1">
        <p:scale>
          <a:sx n="69" d="100"/>
          <a:sy n="69" d="100"/>
        </p:scale>
        <p:origin x="14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46E86-1D2C-4C7D-91B6-22373E3EF742}" type="datetimeFigureOut">
              <a:rPr lang="en-US" smtClean="0"/>
              <a:pPr/>
              <a:t>27/3/2023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9B90B-12EF-42D8-98EA-83891635C8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084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27/3/2023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27/3/2023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27/3/2023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27/3/2023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27/3/2023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27/3/2023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27/3/2023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27/3/2023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27/3/2023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27/3/2023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835B-3ED8-4F92-8C87-1FBA06BD220B}" type="datetimeFigureOut">
              <a:rPr lang="en-US" smtClean="0"/>
              <a:pPr/>
              <a:t>27/3/2023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CE835B-3ED8-4F92-8C87-1FBA06BD220B}" type="datetimeFigureOut">
              <a:rPr lang="en-US" smtClean="0"/>
              <a:pPr/>
              <a:t>27/3/2023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5A7BF5-7E7B-4AD6-9A58-9E9A79E8A8D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l9.glitter-graphics.net/pub/440/440729zwjlrfs491.gif" TargetMode="External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Administrator\Desktop\VI%20DU.ppt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2469407"/>
            <a:ext cx="838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defRPr/>
            </a:pPr>
            <a:r>
              <a:rPr lang="en-US" sz="4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ĐỊNH </a:t>
            </a: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DẠNG TRANG CHIẾU</a:t>
            </a:r>
            <a:endParaRPr 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0" y="838200"/>
            <a:ext cx="289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b="1" u="sng">
                <a:solidFill>
                  <a:srgbClr val="002060"/>
                </a:solidFill>
                <a:latin typeface="Arial" charset="0"/>
                <a:cs typeface="Arial" charset="0"/>
              </a:rPr>
              <a:t>BÀI 9</a:t>
            </a:r>
          </a:p>
          <a:p>
            <a:pPr algn="ctr"/>
            <a:endParaRPr lang="vi-VN" sz="320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8709" y="2514600"/>
            <a:ext cx="838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defRPr/>
            </a:pPr>
            <a:r>
              <a:rPr lang="en-US" sz="4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ĐỊNH 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DẠNG TRANG CHIẾU</a:t>
            </a:r>
            <a:endParaRPr lang="en-US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4"/>
          <p:cNvSpPr>
            <a:spLocks noChangeArrowheads="1"/>
          </p:cNvSpPr>
          <p:nvPr/>
        </p:nvSpPr>
        <p:spPr bwMode="auto">
          <a:xfrm rot="-5400000">
            <a:off x="4533900" y="-38481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Line 18"/>
          <p:cNvSpPr>
            <a:spLocks noChangeShapeType="1"/>
          </p:cNvSpPr>
          <p:nvPr/>
        </p:nvSpPr>
        <p:spPr bwMode="auto">
          <a:xfrm>
            <a:off x="2438400" y="0"/>
            <a:ext cx="0" cy="6858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0" name="Rectangle 19"/>
          <p:cNvSpPr>
            <a:spLocks noChangeArrowheads="1"/>
          </p:cNvSpPr>
          <p:nvPr/>
        </p:nvSpPr>
        <p:spPr bwMode="auto">
          <a:xfrm rot="-5400000">
            <a:off x="4533900" y="-45339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31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Rectangle 23"/>
          <p:cNvSpPr>
            <a:spLocks noGrp="1" noChangeArrowheads="1"/>
          </p:cNvSpPr>
          <p:nvPr>
            <p:ph type="title"/>
          </p:nvPr>
        </p:nvSpPr>
        <p:spPr>
          <a:xfrm>
            <a:off x="3200400" y="1371600"/>
            <a:ext cx="2763837" cy="452438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u="sng" dirty="0" err="1" smtClean="0">
                <a:solidFill>
                  <a:srgbClr val="CC6600"/>
                </a:solidFill>
              </a:rPr>
              <a:t>Câu</a:t>
            </a:r>
            <a:r>
              <a:rPr lang="en-US" sz="3600" b="1" u="sng" dirty="0" smtClean="0">
                <a:solidFill>
                  <a:srgbClr val="CC6600"/>
                </a:solidFill>
              </a:rPr>
              <a:t> </a:t>
            </a:r>
            <a:r>
              <a:rPr lang="en-US" sz="3600" b="1" u="sng" dirty="0" err="1" smtClean="0">
                <a:solidFill>
                  <a:srgbClr val="CC6600"/>
                </a:solidFill>
              </a:rPr>
              <a:t>hỏi</a:t>
            </a:r>
            <a:r>
              <a:rPr lang="en-US" sz="3600" b="1" u="sng" dirty="0" smtClean="0">
                <a:solidFill>
                  <a:srgbClr val="CC6600"/>
                </a:solidFill>
              </a:rPr>
              <a:t> :</a:t>
            </a:r>
            <a:r>
              <a:rPr lang="en-US" b="1" u="sng" dirty="0" smtClean="0"/>
              <a:t> </a:t>
            </a:r>
            <a:br>
              <a:rPr lang="en-US" b="1" u="sng" dirty="0" smtClean="0"/>
            </a:br>
            <a:endParaRPr lang="en-US" b="1" u="sng" dirty="0" smtClean="0"/>
          </a:p>
        </p:txBody>
      </p:sp>
      <p:sp>
        <p:nvSpPr>
          <p:cNvPr id="14342" name="Rectangle 28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dirty="0" err="1" smtClean="0">
                <a:solidFill>
                  <a:srgbClr val="0033CC"/>
                </a:solidFill>
              </a:rPr>
              <a:t>Để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chọn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màu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nền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hoặc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hình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ảnh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cho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trang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chiếu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ta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thực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hiện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theo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cách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nào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sau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đây</a:t>
            </a:r>
            <a:endParaRPr lang="en-US" dirty="0" smtClean="0">
              <a:solidFill>
                <a:srgbClr val="0033CC"/>
              </a:solidFill>
            </a:endParaRPr>
          </a:p>
          <a:p>
            <a:pPr marL="609600" indent="-609600" eaLnBrk="1" hangingPunct="1">
              <a:buNone/>
            </a:pPr>
            <a:r>
              <a:rPr lang="en-US" dirty="0" smtClean="0">
                <a:solidFill>
                  <a:srgbClr val="0033CC"/>
                </a:solidFill>
              </a:rPr>
              <a:t>A. </a:t>
            </a:r>
            <a:r>
              <a:rPr lang="en-US" dirty="0" err="1" smtClean="0">
                <a:solidFill>
                  <a:srgbClr val="0033CC"/>
                </a:solidFill>
              </a:rPr>
              <a:t>Vào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bảng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chọn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Hom</a:t>
            </a:r>
            <a:r>
              <a:rPr lang="en-US" dirty="0" smtClean="0">
                <a:solidFill>
                  <a:srgbClr val="0033CC"/>
                </a:solidFill>
              </a:rPr>
              <a:t>\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 Slide Design</a:t>
            </a:r>
          </a:p>
          <a:p>
            <a:pPr marL="609600" indent="-609600">
              <a:buNone/>
            </a:pP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B. </a:t>
            </a:r>
            <a:r>
              <a:rPr lang="en-US" dirty="0" err="1" smtClean="0">
                <a:solidFill>
                  <a:srgbClr val="0033CC"/>
                </a:solidFill>
                <a:sym typeface="Wingdings" pitchFamily="2" charset="2"/>
              </a:rPr>
              <a:t>Vào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0033CC"/>
                </a:solidFill>
                <a:sym typeface="Wingdings" pitchFamily="2" charset="2"/>
              </a:rPr>
              <a:t>bảng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0033CC"/>
                </a:solidFill>
                <a:sym typeface="Wingdings" pitchFamily="2" charset="2"/>
              </a:rPr>
              <a:t>chọn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Hom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 \         Background</a:t>
            </a:r>
          </a:p>
          <a:p>
            <a:pPr marL="609600" indent="-609600">
              <a:buNone/>
            </a:pP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C. </a:t>
            </a:r>
            <a:r>
              <a:rPr lang="en-US" dirty="0" err="1" smtClean="0">
                <a:solidFill>
                  <a:srgbClr val="0033CC"/>
                </a:solidFill>
                <a:sym typeface="Wingdings" pitchFamily="2" charset="2"/>
              </a:rPr>
              <a:t>Vào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0033CC"/>
                </a:solidFill>
                <a:sym typeface="Wingdings" pitchFamily="2" charset="2"/>
              </a:rPr>
              <a:t>bảng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0033CC"/>
                </a:solidFill>
                <a:sym typeface="Wingdings" pitchFamily="2" charset="2"/>
              </a:rPr>
              <a:t>chọn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Hom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>
                <a:solidFill>
                  <a:srgbClr val="0033CC"/>
                </a:solidFill>
                <a:sym typeface="Wingdings" pitchFamily="2" charset="2"/>
              </a:rPr>
              <a:t>\ Slide Layout</a:t>
            </a: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2476500" y="128588"/>
            <a:ext cx="655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F0066"/>
                </a:solidFill>
              </a:rPr>
              <a:t>BÀI 9. </a:t>
            </a:r>
            <a:r>
              <a:rPr 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ĐỊNH DẠNG TRANG CHIẾU</a:t>
            </a:r>
            <a:endParaRPr lang="en-US" sz="3200" b="1" dirty="0">
              <a:solidFill>
                <a:srgbClr val="FF0066"/>
              </a:solidFill>
            </a:endParaRP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-6350" y="134938"/>
            <a:ext cx="2171700" cy="442912"/>
            <a:chOff x="-4" y="85"/>
            <a:chExt cx="1368" cy="279"/>
          </a:xfrm>
        </p:grpSpPr>
        <p:pic>
          <p:nvPicPr>
            <p:cNvPr id="14346" name="Picture 6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-4" y="85"/>
              <a:ext cx="1036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7" name="Text Box 65"/>
            <p:cNvSpPr txBox="1">
              <a:spLocks noChangeArrowheads="1"/>
            </p:cNvSpPr>
            <p:nvPr/>
          </p:nvSpPr>
          <p:spPr bwMode="auto">
            <a:xfrm>
              <a:off x="791" y="107"/>
              <a:ext cx="5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>
                  <a:solidFill>
                    <a:srgbClr val="008000"/>
                  </a:solidFill>
                  <a:cs typeface="Arial" pitchFamily="34" charset="0"/>
                </a:rPr>
                <a:t> 38</a:t>
              </a:r>
            </a:p>
          </p:txBody>
        </p:sp>
      </p:grpSp>
      <p:pic>
        <p:nvPicPr>
          <p:cNvPr id="13" name="Picture 2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3652838"/>
            <a:ext cx="452437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Donut 13"/>
          <p:cNvSpPr/>
          <p:nvPr/>
        </p:nvSpPr>
        <p:spPr>
          <a:xfrm>
            <a:off x="304800" y="3581400"/>
            <a:ext cx="609600" cy="609600"/>
          </a:xfrm>
          <a:prstGeom prst="donut">
            <a:avLst>
              <a:gd name="adj" fmla="val 1221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1306056"/>
            <a:ext cx="28575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2087106"/>
            <a:ext cx="2662238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29208" y="1066800"/>
            <a:ext cx="260032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20" name="Picture 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90800" y="3733800"/>
            <a:ext cx="3905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21" name="Picture 1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77000" y="3810000"/>
            <a:ext cx="25050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1" descr="weatherwoman_without_map_hg_clr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038600"/>
            <a:ext cx="1705341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1752600" y="993775"/>
            <a:ext cx="5943600" cy="533400"/>
          </a:xfrm>
          <a:prstGeom prst="rect">
            <a:avLst/>
          </a:prstGeom>
          <a:solidFill>
            <a:srgbClr val="00FFCC"/>
          </a:solidFill>
          <a:ln w="76200" cmpd="tri">
            <a:solidFill>
              <a:srgbClr val="00CC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40000"/>
              </a:lnSpc>
            </a:pPr>
            <a:r>
              <a:rPr lang="en-US" sz="2400" b="1">
                <a:solidFill>
                  <a:srgbClr val="FA0617"/>
                </a:solidFill>
              </a:rPr>
              <a:t>HƯỚNG DẪN VỀ NHÀ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447800" y="2438400"/>
            <a:ext cx="7391400" cy="2092881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6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6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6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6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6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6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6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6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6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6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nay.</a:t>
            </a:r>
          </a:p>
          <a:p>
            <a:pPr marL="342900" indent="-342900">
              <a:spcBef>
                <a:spcPct val="50000"/>
              </a:spcBef>
            </a:pP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6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6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1, 2, 3 </a:t>
            </a:r>
            <a:r>
              <a:rPr lang="en-US" sz="26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6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6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6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6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80,81.</a:t>
            </a:r>
          </a:p>
          <a:p>
            <a:pPr marL="342900" indent="-342900">
              <a:spcBef>
                <a:spcPct val="50000"/>
              </a:spcBef>
            </a:pP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85" name="Picture 6" descr="440729zwjlrfs491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570663"/>
            <a:ext cx="91440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228600" y="1029562"/>
            <a:ext cx="533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u="sng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b="1" u="sng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3200" b="1" u="sng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b="1" u="sng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3200" b="1" u="sng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" name="Text Box 7" descr="Canvas"/>
          <p:cNvSpPr txBox="1">
            <a:spLocks noChangeArrowheads="1"/>
          </p:cNvSpPr>
          <p:nvPr/>
        </p:nvSpPr>
        <p:spPr bwMode="auto">
          <a:xfrm>
            <a:off x="533399" y="1614337"/>
            <a:ext cx="8153401" cy="1307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  <a:sym typeface="Wingdings"/>
              </a:rPr>
              <a:t>- </a:t>
            </a: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 sắc làm cho trang chiếu sinh động và hấp dẫn</a:t>
            </a:r>
          </a:p>
          <a:p>
            <a:pPr algn="just">
              <a:lnSpc>
                <a:spcPct val="150000"/>
              </a:lnSpc>
            </a:pPr>
            <a:r>
              <a:rPr lang="en-US" sz="2800" smtClean="0">
                <a:latin typeface="Times New Roman" pitchFamily="18" charset="0"/>
                <a:cs typeface="Times New Roman" pitchFamily="18" charset="0"/>
                <a:sym typeface="Wingdings"/>
              </a:rPr>
              <a:t>-  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 sắc </a:t>
            </a:r>
            <a:r>
              <a:rPr 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 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chiếu </a:t>
            </a:r>
            <a:r>
              <a:rPr 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gồm có màu nền và màu chữ</a:t>
            </a:r>
            <a:endParaRPr lang="en-US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63"/>
          <p:cNvGrpSpPr>
            <a:grpSpLocks/>
          </p:cNvGrpSpPr>
          <p:nvPr/>
        </p:nvGrpSpPr>
        <p:grpSpPr bwMode="auto">
          <a:xfrm>
            <a:off x="-6350" y="134938"/>
            <a:ext cx="2125663" cy="455612"/>
            <a:chOff x="-4" y="85"/>
            <a:chExt cx="1339" cy="287"/>
          </a:xfrm>
        </p:grpSpPr>
        <p:pic>
          <p:nvPicPr>
            <p:cNvPr id="5" name="Picture 6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4" y="85"/>
              <a:ext cx="1036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65"/>
            <p:cNvSpPr txBox="1">
              <a:spLocks noChangeArrowheads="1"/>
            </p:cNvSpPr>
            <p:nvPr/>
          </p:nvSpPr>
          <p:spPr bwMode="auto">
            <a:xfrm>
              <a:off x="762" y="122"/>
              <a:ext cx="5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>
                  <a:solidFill>
                    <a:srgbClr val="008000"/>
                  </a:solidFill>
                  <a:cs typeface="Arial" pitchFamily="34" charset="0"/>
                </a:rPr>
                <a:t> 38</a:t>
              </a:r>
            </a:p>
          </p:txBody>
        </p:sp>
      </p:grpSp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2476500" y="128588"/>
            <a:ext cx="655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F0066"/>
                </a:solidFill>
              </a:rPr>
              <a:t>BÀI 9. </a:t>
            </a:r>
            <a:r>
              <a:rPr 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ĐỊNH DẠNG TRANG CHIẾU</a:t>
            </a:r>
            <a:endParaRPr lang="en-US" sz="3200" b="1" dirty="0">
              <a:solidFill>
                <a:srgbClr val="FF0066"/>
              </a:solidFill>
            </a:endParaRPr>
          </a:p>
        </p:txBody>
      </p:sp>
      <p:sp>
        <p:nvSpPr>
          <p:cNvPr id="8" name="Line 18"/>
          <p:cNvSpPr>
            <a:spLocks noChangeShapeType="1"/>
          </p:cNvSpPr>
          <p:nvPr/>
        </p:nvSpPr>
        <p:spPr bwMode="auto">
          <a:xfrm>
            <a:off x="2438400" y="0"/>
            <a:ext cx="0" cy="6858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 rot="-5400000">
            <a:off x="4533900" y="-45339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31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 rot="-5400000">
            <a:off x="4533900" y="-38481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52499" y="3200400"/>
            <a:ext cx="7315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ChangeArrowheads="1"/>
          </p:cNvSpPr>
          <p:nvPr/>
        </p:nvSpPr>
        <p:spPr bwMode="auto">
          <a:xfrm rot="-5400000">
            <a:off x="4533900" y="-38481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Line 18"/>
          <p:cNvSpPr>
            <a:spLocks noChangeShapeType="1"/>
          </p:cNvSpPr>
          <p:nvPr/>
        </p:nvSpPr>
        <p:spPr bwMode="auto">
          <a:xfrm>
            <a:off x="2438400" y="0"/>
            <a:ext cx="0" cy="6858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6" name="Rectangle 19"/>
          <p:cNvSpPr>
            <a:spLocks noChangeArrowheads="1"/>
          </p:cNvSpPr>
          <p:nvPr/>
        </p:nvSpPr>
        <p:spPr bwMode="auto">
          <a:xfrm rot="-5400000">
            <a:off x="4533900" y="-45339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31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23"/>
          <p:cNvSpPr>
            <a:spLocks noChangeArrowheads="1"/>
          </p:cNvSpPr>
          <p:nvPr/>
        </p:nvSpPr>
        <p:spPr bwMode="auto">
          <a:xfrm>
            <a:off x="0" y="749300"/>
            <a:ext cx="4138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3300"/>
                </a:solidFill>
              </a:rPr>
              <a:t>1. </a:t>
            </a:r>
            <a:r>
              <a:rPr lang="en-US" sz="2400" b="1" u="sng" dirty="0" err="1">
                <a:solidFill>
                  <a:srgbClr val="FF3300"/>
                </a:solidFill>
              </a:rPr>
              <a:t>Màu</a:t>
            </a:r>
            <a:r>
              <a:rPr lang="en-US" sz="2400" b="1" u="sng" dirty="0">
                <a:solidFill>
                  <a:srgbClr val="FF3300"/>
                </a:solidFill>
              </a:rPr>
              <a:t> </a:t>
            </a:r>
            <a:r>
              <a:rPr lang="en-US" sz="2400" b="1" u="sng" dirty="0" err="1">
                <a:solidFill>
                  <a:srgbClr val="FF3300"/>
                </a:solidFill>
              </a:rPr>
              <a:t>nền</a:t>
            </a:r>
            <a:r>
              <a:rPr lang="en-US" sz="2400" b="1" u="sng" dirty="0">
                <a:solidFill>
                  <a:srgbClr val="FF3300"/>
                </a:solidFill>
              </a:rPr>
              <a:t> </a:t>
            </a:r>
            <a:r>
              <a:rPr lang="en-US" sz="2400" b="1" u="sng" dirty="0" err="1">
                <a:solidFill>
                  <a:srgbClr val="FF3300"/>
                </a:solidFill>
              </a:rPr>
              <a:t>trang</a:t>
            </a:r>
            <a:r>
              <a:rPr lang="en-US" sz="2400" b="1" u="sng" dirty="0">
                <a:solidFill>
                  <a:srgbClr val="FF3300"/>
                </a:solidFill>
              </a:rPr>
              <a:t> </a:t>
            </a:r>
            <a:r>
              <a:rPr lang="en-US" sz="2400" b="1" u="sng" dirty="0" err="1">
                <a:solidFill>
                  <a:srgbClr val="FF3300"/>
                </a:solidFill>
              </a:rPr>
              <a:t>chiếu</a:t>
            </a:r>
            <a:r>
              <a:rPr lang="en-US" sz="2400" b="1" u="sng" dirty="0">
                <a:solidFill>
                  <a:srgbClr val="FF3300"/>
                </a:solidFill>
              </a:rPr>
              <a:t>:</a:t>
            </a:r>
          </a:p>
        </p:txBody>
      </p:sp>
      <p:sp>
        <p:nvSpPr>
          <p:cNvPr id="28713" name="AutoShape 41"/>
          <p:cNvSpPr>
            <a:spLocks noChangeArrowheads="1"/>
          </p:cNvSpPr>
          <p:nvPr/>
        </p:nvSpPr>
        <p:spPr bwMode="auto">
          <a:xfrm>
            <a:off x="762000" y="2057400"/>
            <a:ext cx="7467600" cy="2819400"/>
          </a:xfrm>
          <a:prstGeom prst="cloudCallout">
            <a:avLst>
              <a:gd name="adj1" fmla="val -52995"/>
              <a:gd name="adj2" fmla="val 99042"/>
            </a:avLst>
          </a:prstGeom>
          <a:gradFill rotWithShape="1">
            <a:gsLst>
              <a:gs pos="0">
                <a:schemeClr val="bg1"/>
              </a:gs>
              <a:gs pos="100000">
                <a:srgbClr val="FF99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pt-BR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Quan sát </a:t>
            </a:r>
            <a:r>
              <a:rPr lang="pt-BR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 </a:t>
            </a:r>
            <a:r>
              <a:rPr lang="pt-BR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kiểu màu </a:t>
            </a:r>
            <a:r>
              <a:rPr lang="pt-BR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nền trang </a:t>
            </a:r>
            <a:r>
              <a:rPr lang="pt-BR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chiếu sau và </a:t>
            </a:r>
            <a:r>
              <a:rPr lang="pt-BR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vận dụng kiến thức môn Mỹ thuật cho </a:t>
            </a:r>
            <a:r>
              <a:rPr lang="pt-BR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 có những loại màu sắc nào?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28718" name="Picture 4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000713"/>
            <a:ext cx="3406775" cy="180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719" name="Picture 4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1905000"/>
            <a:ext cx="3544887" cy="1875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720" name="Picture 4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4205080"/>
            <a:ext cx="3409950" cy="1992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721" name="Picture 4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05400" y="4255296"/>
            <a:ext cx="3573463" cy="2020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722" name="Text Box 50"/>
          <p:cNvSpPr txBox="1">
            <a:spLocks noChangeArrowheads="1"/>
          </p:cNvSpPr>
          <p:nvPr/>
        </p:nvSpPr>
        <p:spPr bwMode="auto">
          <a:xfrm>
            <a:off x="990600" y="3810000"/>
            <a:ext cx="1860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3333FF"/>
                </a:solidFill>
              </a:rPr>
              <a:t>HÌNH A</a:t>
            </a:r>
          </a:p>
        </p:txBody>
      </p:sp>
      <p:sp>
        <p:nvSpPr>
          <p:cNvPr id="28723" name="Text Box 51"/>
          <p:cNvSpPr txBox="1">
            <a:spLocks noChangeArrowheads="1"/>
          </p:cNvSpPr>
          <p:nvPr/>
        </p:nvSpPr>
        <p:spPr bwMode="auto">
          <a:xfrm>
            <a:off x="5791200" y="3810000"/>
            <a:ext cx="1860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3333FF"/>
                </a:solidFill>
              </a:rPr>
              <a:t>HÌNH B</a:t>
            </a:r>
          </a:p>
        </p:txBody>
      </p:sp>
      <p:sp>
        <p:nvSpPr>
          <p:cNvPr id="28724" name="Text Box 52"/>
          <p:cNvSpPr txBox="1">
            <a:spLocks noChangeArrowheads="1"/>
          </p:cNvSpPr>
          <p:nvPr/>
        </p:nvSpPr>
        <p:spPr bwMode="auto">
          <a:xfrm>
            <a:off x="1233488" y="6338888"/>
            <a:ext cx="1860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3333FF"/>
                </a:solidFill>
              </a:rPr>
              <a:t>HÌNH C</a:t>
            </a:r>
          </a:p>
        </p:txBody>
      </p:sp>
      <p:sp>
        <p:nvSpPr>
          <p:cNvPr id="28725" name="Text Box 53"/>
          <p:cNvSpPr txBox="1">
            <a:spLocks noChangeArrowheads="1"/>
          </p:cNvSpPr>
          <p:nvPr/>
        </p:nvSpPr>
        <p:spPr bwMode="auto">
          <a:xfrm>
            <a:off x="5930900" y="6303963"/>
            <a:ext cx="1860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3333FF"/>
                </a:solidFill>
              </a:rPr>
              <a:t>HÌNH D</a:t>
            </a:r>
          </a:p>
        </p:txBody>
      </p:sp>
      <p:sp>
        <p:nvSpPr>
          <p:cNvPr id="28728" name="Text Box 56"/>
          <p:cNvSpPr txBox="1">
            <a:spLocks noChangeArrowheads="1"/>
          </p:cNvSpPr>
          <p:nvPr/>
        </p:nvSpPr>
        <p:spPr bwMode="auto">
          <a:xfrm>
            <a:off x="1371600" y="2514600"/>
            <a:ext cx="1844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3333FF"/>
                </a:solidFill>
              </a:rPr>
              <a:t>- </a:t>
            </a:r>
            <a:r>
              <a:rPr lang="en-US" b="1" dirty="0" err="1">
                <a:solidFill>
                  <a:srgbClr val="3333FF"/>
                </a:solidFill>
              </a:rPr>
              <a:t>Màu</a:t>
            </a:r>
            <a:r>
              <a:rPr lang="en-US" b="1" dirty="0">
                <a:solidFill>
                  <a:srgbClr val="3333FF"/>
                </a:solidFill>
              </a:rPr>
              <a:t> </a:t>
            </a:r>
            <a:r>
              <a:rPr lang="en-US" b="1" dirty="0" err="1">
                <a:solidFill>
                  <a:srgbClr val="3333FF"/>
                </a:solidFill>
              </a:rPr>
              <a:t>đơn</a:t>
            </a:r>
            <a:r>
              <a:rPr lang="en-US" b="1" dirty="0">
                <a:solidFill>
                  <a:srgbClr val="3333FF"/>
                </a:solidFill>
              </a:rPr>
              <a:t> </a:t>
            </a:r>
            <a:r>
              <a:rPr lang="en-US" b="1" dirty="0" err="1">
                <a:solidFill>
                  <a:srgbClr val="3333FF"/>
                </a:solidFill>
              </a:rPr>
              <a:t>sắc</a:t>
            </a:r>
            <a:endParaRPr lang="en-US" b="1" dirty="0">
              <a:solidFill>
                <a:srgbClr val="3333FF"/>
              </a:solidFill>
            </a:endParaRPr>
          </a:p>
        </p:txBody>
      </p:sp>
      <p:sp>
        <p:nvSpPr>
          <p:cNvPr id="28729" name="Text Box 57"/>
          <p:cNvSpPr txBox="1">
            <a:spLocks noChangeArrowheads="1"/>
          </p:cNvSpPr>
          <p:nvPr/>
        </p:nvSpPr>
        <p:spPr bwMode="auto">
          <a:xfrm>
            <a:off x="5791200" y="2286000"/>
            <a:ext cx="18446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FFFF00"/>
                </a:solidFill>
              </a:rPr>
              <a:t>- </a:t>
            </a:r>
            <a:r>
              <a:rPr lang="en-US" b="1" dirty="0" err="1">
                <a:solidFill>
                  <a:srgbClr val="FFFF00"/>
                </a:solidFill>
              </a:rPr>
              <a:t>Hiệu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ứng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chuyển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của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hai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hoặc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ba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màu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8730" name="Text Box 58"/>
          <p:cNvSpPr txBox="1">
            <a:spLocks noChangeArrowheads="1"/>
          </p:cNvSpPr>
          <p:nvPr/>
        </p:nvSpPr>
        <p:spPr bwMode="auto">
          <a:xfrm>
            <a:off x="1139825" y="5057775"/>
            <a:ext cx="18446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3333FF"/>
                </a:solidFill>
              </a:rPr>
              <a:t>-</a:t>
            </a:r>
            <a:r>
              <a:rPr lang="en-US" sz="2000" b="1" dirty="0" err="1">
                <a:solidFill>
                  <a:srgbClr val="3333FF"/>
                </a:solidFill>
              </a:rPr>
              <a:t>Mẫu</a:t>
            </a:r>
            <a:r>
              <a:rPr lang="en-US" sz="2000" b="1" dirty="0">
                <a:solidFill>
                  <a:srgbClr val="3333FF"/>
                </a:solidFill>
              </a:rPr>
              <a:t> </a:t>
            </a:r>
            <a:r>
              <a:rPr lang="en-US" sz="2000" b="1" dirty="0" err="1">
                <a:solidFill>
                  <a:srgbClr val="3333FF"/>
                </a:solidFill>
              </a:rPr>
              <a:t>có</a:t>
            </a:r>
            <a:r>
              <a:rPr lang="en-US" sz="2000" b="1" dirty="0">
                <a:solidFill>
                  <a:srgbClr val="3333FF"/>
                </a:solidFill>
              </a:rPr>
              <a:t> </a:t>
            </a:r>
            <a:r>
              <a:rPr lang="en-US" sz="2000" b="1" dirty="0" err="1">
                <a:solidFill>
                  <a:srgbClr val="3333FF"/>
                </a:solidFill>
              </a:rPr>
              <a:t>sẵn</a:t>
            </a:r>
            <a:endParaRPr lang="en-US" sz="2000" b="1" dirty="0">
              <a:solidFill>
                <a:srgbClr val="3333FF"/>
              </a:solidFill>
            </a:endParaRPr>
          </a:p>
        </p:txBody>
      </p:sp>
      <p:sp>
        <p:nvSpPr>
          <p:cNvPr id="28732" name="AutoShape 60"/>
          <p:cNvSpPr>
            <a:spLocks noChangeArrowheads="1"/>
          </p:cNvSpPr>
          <p:nvPr/>
        </p:nvSpPr>
        <p:spPr bwMode="auto">
          <a:xfrm>
            <a:off x="6353175" y="4502150"/>
            <a:ext cx="2427288" cy="685800"/>
          </a:xfrm>
          <a:prstGeom prst="wedgeEllipseCallout">
            <a:avLst>
              <a:gd name="adj1" fmla="val -25343"/>
              <a:gd name="adj2" fmla="val 186574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b="1">
                <a:solidFill>
                  <a:srgbClr val="0000FF"/>
                </a:solidFill>
              </a:rPr>
              <a:t>Hình ảnh</a:t>
            </a: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-6350" y="134938"/>
            <a:ext cx="2125663" cy="455612"/>
            <a:chOff x="-4" y="85"/>
            <a:chExt cx="1339" cy="287"/>
          </a:xfrm>
        </p:grpSpPr>
        <p:pic>
          <p:nvPicPr>
            <p:cNvPr id="8213" name="Picture 64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-4" y="85"/>
              <a:ext cx="1036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14" name="Text Box 65"/>
            <p:cNvSpPr txBox="1">
              <a:spLocks noChangeArrowheads="1"/>
            </p:cNvSpPr>
            <p:nvPr/>
          </p:nvSpPr>
          <p:spPr bwMode="auto">
            <a:xfrm>
              <a:off x="762" y="122"/>
              <a:ext cx="5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>
                  <a:solidFill>
                    <a:srgbClr val="008000"/>
                  </a:solidFill>
                  <a:cs typeface="Arial" pitchFamily="34" charset="0"/>
                </a:rPr>
                <a:t> 38</a:t>
              </a:r>
            </a:p>
          </p:txBody>
        </p:sp>
      </p:grpSp>
      <p:sp>
        <p:nvSpPr>
          <p:cNvPr id="27" name="Rectangle 15"/>
          <p:cNvSpPr>
            <a:spLocks noChangeArrowheads="1"/>
          </p:cNvSpPr>
          <p:nvPr/>
        </p:nvSpPr>
        <p:spPr bwMode="auto">
          <a:xfrm>
            <a:off x="2476500" y="128588"/>
            <a:ext cx="655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F0066"/>
                </a:solidFill>
              </a:rPr>
              <a:t>BÀI 9. </a:t>
            </a:r>
            <a:r>
              <a:rPr 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ĐỊNH DẠNG TRANG CHIẾU</a:t>
            </a:r>
            <a:endParaRPr lang="en-US" sz="3200" b="1" dirty="0">
              <a:solidFill>
                <a:srgbClr val="FF0066"/>
              </a:solidFill>
            </a:endParaRPr>
          </a:p>
        </p:txBody>
      </p:sp>
      <p:sp>
        <p:nvSpPr>
          <p:cNvPr id="23" name="AutoShape 36"/>
          <p:cNvSpPr>
            <a:spLocks noChangeArrowheads="1"/>
          </p:cNvSpPr>
          <p:nvPr/>
        </p:nvSpPr>
        <p:spPr bwMode="auto">
          <a:xfrm>
            <a:off x="2438400" y="2514600"/>
            <a:ext cx="3657600" cy="2666999"/>
          </a:xfrm>
          <a:prstGeom prst="cloudCallout">
            <a:avLst>
              <a:gd name="adj1" fmla="val -83486"/>
              <a:gd name="adj2" fmla="val 142509"/>
            </a:avLst>
          </a:prstGeom>
          <a:gradFill rotWithShape="1">
            <a:gsLst>
              <a:gs pos="0">
                <a:schemeClr val="bg1"/>
              </a:gs>
              <a:gs pos="100000">
                <a:srgbClr val="FBA3DC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vi-VN" sz="2400" dirty="0">
                <a:solidFill>
                  <a:srgbClr val="0000FF"/>
                </a:solidFill>
              </a:rPr>
              <a:t>Theo em ta cần chọn màu nền như thế nào là hợp lý cho một  bài trình chiếu ?</a:t>
            </a:r>
          </a:p>
        </p:txBody>
      </p:sp>
      <p:sp>
        <p:nvSpPr>
          <p:cNvPr id="24" name="Action Button: End 23">
            <a:hlinkClick r:id="" action="ppaction://hlinkshowjump?jump=lastslide" highlightClick="1"/>
          </p:cNvPr>
          <p:cNvSpPr/>
          <p:nvPr/>
        </p:nvSpPr>
        <p:spPr>
          <a:xfrm>
            <a:off x="8763000" y="6553200"/>
            <a:ext cx="381000" cy="304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911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9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31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8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8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8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8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28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8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2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87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28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722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87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28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723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87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28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72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87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8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725"/>
                  </p:tgtEl>
                </p:cond>
              </p:nextCondLst>
            </p:seq>
          </p:childTnLst>
        </p:cTn>
      </p:par>
    </p:tnLst>
    <p:bldLst>
      <p:bldP spid="28713" grpId="0" animBg="1" autoUpdateAnimBg="0"/>
      <p:bldP spid="28713" grpId="1" animBg="1"/>
      <p:bldP spid="28722" grpId="0"/>
      <p:bldP spid="28723" grpId="0"/>
      <p:bldP spid="28724" grpId="0"/>
      <p:bldP spid="28725" grpId="0"/>
      <p:bldP spid="28732" grpId="0" animBg="1"/>
      <p:bldP spid="23" grpId="0" animBg="1"/>
      <p:bldP spid="2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4"/>
          <p:cNvSpPr>
            <a:spLocks noChangeArrowheads="1"/>
          </p:cNvSpPr>
          <p:nvPr/>
        </p:nvSpPr>
        <p:spPr bwMode="auto">
          <a:xfrm rot="-5400000">
            <a:off x="4533900" y="-38481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15"/>
          <p:cNvSpPr>
            <a:spLocks noChangeArrowheads="1"/>
          </p:cNvSpPr>
          <p:nvPr/>
        </p:nvSpPr>
        <p:spPr bwMode="auto">
          <a:xfrm>
            <a:off x="2476500" y="128588"/>
            <a:ext cx="655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F0066"/>
                </a:solidFill>
              </a:rPr>
              <a:t>BÀI 9. </a:t>
            </a:r>
            <a:r>
              <a:rPr 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ĐỊNH DẠNG TRANG CHIẾU</a:t>
            </a:r>
            <a:endParaRPr lang="en-US" sz="3200" b="1" dirty="0">
              <a:solidFill>
                <a:srgbClr val="FF0066"/>
              </a:solidFill>
            </a:endParaRPr>
          </a:p>
        </p:txBody>
      </p:sp>
      <p:sp>
        <p:nvSpPr>
          <p:cNvPr id="9220" name="Line 18"/>
          <p:cNvSpPr>
            <a:spLocks noChangeShapeType="1"/>
          </p:cNvSpPr>
          <p:nvPr/>
        </p:nvSpPr>
        <p:spPr bwMode="auto">
          <a:xfrm>
            <a:off x="2438400" y="0"/>
            <a:ext cx="0" cy="6858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1" name="Rectangle 19"/>
          <p:cNvSpPr>
            <a:spLocks noChangeArrowheads="1"/>
          </p:cNvSpPr>
          <p:nvPr/>
        </p:nvSpPr>
        <p:spPr bwMode="auto">
          <a:xfrm rot="-5400000">
            <a:off x="4533900" y="-45339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31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23"/>
          <p:cNvSpPr>
            <a:spLocks noChangeArrowheads="1"/>
          </p:cNvSpPr>
          <p:nvPr/>
        </p:nvSpPr>
        <p:spPr bwMode="auto">
          <a:xfrm>
            <a:off x="107950" y="1019680"/>
            <a:ext cx="41785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</a:rPr>
              <a:t>1.  </a:t>
            </a:r>
            <a:r>
              <a:rPr lang="en-US" sz="2800" b="1" u="sng">
                <a:solidFill>
                  <a:srgbClr val="FF3300"/>
                </a:solidFill>
              </a:rPr>
              <a:t>Màu nền trang chiếu:</a:t>
            </a:r>
          </a:p>
        </p:txBody>
      </p:sp>
      <p:sp>
        <p:nvSpPr>
          <p:cNvPr id="9225" name="Text Box 53"/>
          <p:cNvSpPr txBox="1">
            <a:spLocks noChangeArrowheads="1"/>
          </p:cNvSpPr>
          <p:nvPr/>
        </p:nvSpPr>
        <p:spPr bwMode="auto">
          <a:xfrm>
            <a:off x="4476750" y="4210050"/>
            <a:ext cx="4130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9751" name="Text Box 55"/>
          <p:cNvSpPr txBox="1">
            <a:spLocks noChangeArrowheads="1"/>
          </p:cNvSpPr>
          <p:nvPr/>
        </p:nvSpPr>
        <p:spPr bwMode="auto">
          <a:xfrm>
            <a:off x="304800" y="1556755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smtClean="0">
                <a:sym typeface="Wingdings"/>
              </a:rPr>
              <a:t>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9752" name="Text Box 56"/>
          <p:cNvSpPr txBox="1">
            <a:spLocks noChangeArrowheads="1"/>
          </p:cNvSpPr>
          <p:nvPr/>
        </p:nvSpPr>
        <p:spPr bwMode="auto">
          <a:xfrm>
            <a:off x="304800" y="2195271"/>
            <a:ext cx="9086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B1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Slide)</a:t>
            </a:r>
          </a:p>
        </p:txBody>
      </p:sp>
      <p:sp>
        <p:nvSpPr>
          <p:cNvPr id="29753" name="Text Box 57"/>
          <p:cNvSpPr txBox="1">
            <a:spLocks noChangeArrowheads="1"/>
          </p:cNvSpPr>
          <p:nvPr/>
        </p:nvSpPr>
        <p:spPr bwMode="auto">
          <a:xfrm>
            <a:off x="304800" y="2819400"/>
            <a:ext cx="87249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B2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Mở dải lệnh </a:t>
            </a:r>
            <a:r>
              <a:rPr lang="en-US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Design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và nháy </a:t>
            </a:r>
            <a:r>
              <a:rPr lang="en-US" sz="2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 </a:t>
            </a:r>
            <a:r>
              <a:rPr lang="en-US" sz="26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Format Background</a:t>
            </a:r>
            <a:endParaRPr lang="en-US" sz="2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55" name="Text Box 59"/>
          <p:cNvSpPr txBox="1">
            <a:spLocks noChangeArrowheads="1"/>
          </p:cNvSpPr>
          <p:nvPr/>
        </p:nvSpPr>
        <p:spPr bwMode="auto">
          <a:xfrm>
            <a:off x="323850" y="3456755"/>
            <a:ext cx="84963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B3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Solid fill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endParaRPr lang="en-US" sz="2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58" name="Text Box 62"/>
          <p:cNvSpPr txBox="1">
            <a:spLocks noChangeArrowheads="1"/>
          </p:cNvSpPr>
          <p:nvPr/>
        </p:nvSpPr>
        <p:spPr bwMode="auto">
          <a:xfrm>
            <a:off x="244332" y="4145957"/>
            <a:ext cx="8662987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B4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bên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Color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2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-6350" y="134938"/>
            <a:ext cx="2171700" cy="442912"/>
            <a:chOff x="-4" y="85"/>
            <a:chExt cx="1368" cy="279"/>
          </a:xfrm>
        </p:grpSpPr>
        <p:pic>
          <p:nvPicPr>
            <p:cNvPr id="9236" name="Picture 6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4" y="85"/>
              <a:ext cx="1036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37" name="Text Box 65"/>
            <p:cNvSpPr txBox="1">
              <a:spLocks noChangeArrowheads="1"/>
            </p:cNvSpPr>
            <p:nvPr/>
          </p:nvSpPr>
          <p:spPr bwMode="auto">
            <a:xfrm>
              <a:off x="791" y="103"/>
              <a:ext cx="5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>
                  <a:solidFill>
                    <a:srgbClr val="008000"/>
                  </a:solidFill>
                  <a:cs typeface="Arial" pitchFamily="34" charset="0"/>
                </a:rPr>
                <a:t> 38</a:t>
              </a:r>
            </a:p>
          </p:txBody>
        </p:sp>
      </p:grpSp>
      <p:sp>
        <p:nvSpPr>
          <p:cNvPr id="27" name="Text Box 59"/>
          <p:cNvSpPr txBox="1">
            <a:spLocks noChangeArrowheads="1"/>
          </p:cNvSpPr>
          <p:nvPr/>
        </p:nvSpPr>
        <p:spPr bwMode="auto">
          <a:xfrm>
            <a:off x="299750" y="5138732"/>
            <a:ext cx="849788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B5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Apply to All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nền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2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Action Button: End 22">
            <a:hlinkClick r:id="rId3" action="ppaction://program" highlightClick="1"/>
          </p:cNvPr>
          <p:cNvSpPr/>
          <p:nvPr/>
        </p:nvSpPr>
        <p:spPr>
          <a:xfrm>
            <a:off x="8001000" y="6248400"/>
            <a:ext cx="533400" cy="381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9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9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9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51" grpId="0"/>
      <p:bldP spid="29752" grpId="0"/>
      <p:bldP spid="29753" grpId="0"/>
      <p:bldP spid="29755" grpId="0"/>
      <p:bldP spid="29758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4"/>
          <p:cNvSpPr>
            <a:spLocks noChangeArrowheads="1"/>
          </p:cNvSpPr>
          <p:nvPr/>
        </p:nvSpPr>
        <p:spPr bwMode="auto">
          <a:xfrm rot="-5400000">
            <a:off x="4533900" y="-38481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Line 18"/>
          <p:cNvSpPr>
            <a:spLocks noChangeShapeType="1"/>
          </p:cNvSpPr>
          <p:nvPr/>
        </p:nvSpPr>
        <p:spPr bwMode="auto">
          <a:xfrm>
            <a:off x="2438400" y="0"/>
            <a:ext cx="0" cy="6858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4" name="Rectangle 19"/>
          <p:cNvSpPr>
            <a:spLocks noChangeArrowheads="1"/>
          </p:cNvSpPr>
          <p:nvPr/>
        </p:nvSpPr>
        <p:spPr bwMode="auto">
          <a:xfrm rot="-5400000">
            <a:off x="4533900" y="-45339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31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23"/>
          <p:cNvSpPr>
            <a:spLocks noChangeArrowheads="1"/>
          </p:cNvSpPr>
          <p:nvPr/>
        </p:nvSpPr>
        <p:spPr bwMode="auto">
          <a:xfrm>
            <a:off x="238125" y="1048543"/>
            <a:ext cx="33393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u="sng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 nền trang chiếu:</a:t>
            </a:r>
          </a:p>
        </p:txBody>
      </p:sp>
      <p:sp>
        <p:nvSpPr>
          <p:cNvPr id="40967" name="Text Box 7" descr="Canvas"/>
          <p:cNvSpPr txBox="1">
            <a:spLocks noChangeArrowheads="1"/>
          </p:cNvSpPr>
          <p:nvPr/>
        </p:nvSpPr>
        <p:spPr bwMode="auto">
          <a:xfrm>
            <a:off x="685800" y="1652588"/>
            <a:ext cx="7924800" cy="17543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i="1" u="sng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L­ưu</a:t>
            </a:r>
            <a:r>
              <a:rPr lang="en-US" sz="2400" b="1" i="1" u="sng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u="sng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ý</a:t>
            </a:r>
            <a:r>
              <a:rPr lang="en-US" sz="2400" b="1" u="sng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Mặc dù có thể đặt nền khác nhau cho từng trang chiếu, nhưng để có một bài trình chiếu nhất quán, ta chỉ nên đặt </a:t>
            </a:r>
            <a:r>
              <a:rPr lang="vi-VN" sz="2400" b="1" i="1" dirty="0">
                <a:latin typeface="Times New Roman" pitchFamily="18" charset="0"/>
                <a:cs typeface="Times New Roman" pitchFamily="18" charset="0"/>
              </a:rPr>
              <a:t>một màu nền cho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2476500" y="128588"/>
            <a:ext cx="655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F0066"/>
                </a:solidFill>
              </a:rPr>
              <a:t>BÀI 9. </a:t>
            </a:r>
            <a:r>
              <a:rPr 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ĐỊNH DẠNG TRANG CHIẾU</a:t>
            </a:r>
            <a:endParaRPr lang="en-US" sz="3200" b="1" dirty="0">
              <a:solidFill>
                <a:srgbClr val="FF0066"/>
              </a:solidFill>
            </a:endParaRP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-6350" y="134938"/>
            <a:ext cx="2187575" cy="442912"/>
            <a:chOff x="-4" y="85"/>
            <a:chExt cx="1378" cy="279"/>
          </a:xfrm>
        </p:grpSpPr>
        <p:pic>
          <p:nvPicPr>
            <p:cNvPr id="10250" name="Picture 6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4" y="85"/>
              <a:ext cx="1036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51" name="Text Box 65"/>
            <p:cNvSpPr txBox="1">
              <a:spLocks noChangeArrowheads="1"/>
            </p:cNvSpPr>
            <p:nvPr/>
          </p:nvSpPr>
          <p:spPr bwMode="auto">
            <a:xfrm>
              <a:off x="801" y="112"/>
              <a:ext cx="5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>
                  <a:solidFill>
                    <a:srgbClr val="008000"/>
                  </a:solidFill>
                  <a:cs typeface="Arial" pitchFamily="34" charset="0"/>
                </a:rPr>
                <a:t>38</a:t>
              </a:r>
            </a:p>
          </p:txBody>
        </p:sp>
      </p:grpSp>
      <p:sp>
        <p:nvSpPr>
          <p:cNvPr id="13" name="Action Button: End 12">
            <a:hlinkClick r:id="" action="ppaction://hlinkshowjump?jump=lastslide" highlightClick="1"/>
          </p:cNvPr>
          <p:cNvSpPr/>
          <p:nvPr/>
        </p:nvSpPr>
        <p:spPr>
          <a:xfrm>
            <a:off x="8001000" y="6248400"/>
            <a:ext cx="609600" cy="381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4"/>
          <p:cNvSpPr>
            <a:spLocks noChangeArrowheads="1"/>
          </p:cNvSpPr>
          <p:nvPr/>
        </p:nvSpPr>
        <p:spPr bwMode="auto">
          <a:xfrm rot="-5400000">
            <a:off x="4533900" y="-38481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Line 18"/>
          <p:cNvSpPr>
            <a:spLocks noChangeShapeType="1"/>
          </p:cNvSpPr>
          <p:nvPr/>
        </p:nvSpPr>
        <p:spPr bwMode="auto">
          <a:xfrm>
            <a:off x="2438400" y="0"/>
            <a:ext cx="0" cy="6858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8" name="Rectangle 19"/>
          <p:cNvSpPr>
            <a:spLocks noChangeArrowheads="1"/>
          </p:cNvSpPr>
          <p:nvPr/>
        </p:nvSpPr>
        <p:spPr bwMode="auto">
          <a:xfrm rot="-5400000">
            <a:off x="4533900" y="-45339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31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26"/>
          <p:cNvSpPr>
            <a:spLocks noChangeArrowheads="1"/>
          </p:cNvSpPr>
          <p:nvPr/>
        </p:nvSpPr>
        <p:spPr bwMode="auto">
          <a:xfrm>
            <a:off x="0" y="1181245"/>
            <a:ext cx="63214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b="1" dirty="0">
                <a:solidFill>
                  <a:srgbClr val="FF0000"/>
                </a:solidFill>
              </a:rPr>
              <a:t>2. </a:t>
            </a:r>
            <a:r>
              <a:rPr lang="en-US" sz="2600" b="1" u="sng" dirty="0" err="1">
                <a:solidFill>
                  <a:srgbClr val="FF0000"/>
                </a:solidFill>
              </a:rPr>
              <a:t>Định</a:t>
            </a:r>
            <a:r>
              <a:rPr lang="en-US" sz="2600" b="1" u="sng" dirty="0">
                <a:solidFill>
                  <a:srgbClr val="FF0000"/>
                </a:solidFill>
              </a:rPr>
              <a:t> </a:t>
            </a:r>
            <a:r>
              <a:rPr lang="en-US" sz="2600" b="1" u="sng" dirty="0" err="1">
                <a:solidFill>
                  <a:srgbClr val="FF0000"/>
                </a:solidFill>
              </a:rPr>
              <a:t>dạng</a:t>
            </a:r>
            <a:r>
              <a:rPr lang="en-US" sz="2600" b="1" u="sng" dirty="0">
                <a:solidFill>
                  <a:srgbClr val="FF0000"/>
                </a:solidFill>
              </a:rPr>
              <a:t> </a:t>
            </a:r>
            <a:r>
              <a:rPr lang="en-US" sz="2600" b="1" u="sng" dirty="0" err="1">
                <a:solidFill>
                  <a:srgbClr val="FF0000"/>
                </a:solidFill>
              </a:rPr>
              <a:t>nội</a:t>
            </a:r>
            <a:r>
              <a:rPr lang="en-US" sz="2600" b="1" u="sng" dirty="0">
                <a:solidFill>
                  <a:srgbClr val="FF0000"/>
                </a:solidFill>
              </a:rPr>
              <a:t> dung </a:t>
            </a:r>
            <a:r>
              <a:rPr lang="en-US" sz="2600" b="1" u="sng" dirty="0" err="1">
                <a:solidFill>
                  <a:srgbClr val="FF0000"/>
                </a:solidFill>
              </a:rPr>
              <a:t>văn</a:t>
            </a:r>
            <a:r>
              <a:rPr lang="en-US" sz="2600" b="1" u="sng" dirty="0">
                <a:solidFill>
                  <a:srgbClr val="FF0000"/>
                </a:solidFill>
              </a:rPr>
              <a:t> </a:t>
            </a:r>
            <a:r>
              <a:rPr lang="en-US" sz="2600" b="1" u="sng" dirty="0" err="1">
                <a:solidFill>
                  <a:srgbClr val="FF0000"/>
                </a:solidFill>
              </a:rPr>
              <a:t>bản</a:t>
            </a:r>
            <a:r>
              <a:rPr lang="en-US" sz="2600" b="1" u="sng" dirty="0">
                <a:solidFill>
                  <a:srgbClr val="FF0000"/>
                </a:solidFill>
              </a:rPr>
              <a:t>: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1272" name="Rectangle 32"/>
          <p:cNvSpPr>
            <a:spLocks noChangeArrowheads="1"/>
          </p:cNvSpPr>
          <p:nvPr/>
        </p:nvSpPr>
        <p:spPr bwMode="auto">
          <a:xfrm>
            <a:off x="50800" y="727075"/>
            <a:ext cx="347794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>
                <a:solidFill>
                  <a:srgbClr val="FF0000"/>
                </a:solidFill>
              </a:rPr>
              <a:t>1. </a:t>
            </a:r>
            <a:r>
              <a:rPr lang="en-US" sz="2600" b="1" u="sng" dirty="0" err="1">
                <a:solidFill>
                  <a:srgbClr val="FF0000"/>
                </a:solidFill>
              </a:rPr>
              <a:t>Màu</a:t>
            </a:r>
            <a:r>
              <a:rPr lang="en-US" sz="2600" b="1" u="sng" dirty="0">
                <a:solidFill>
                  <a:srgbClr val="FF0000"/>
                </a:solidFill>
              </a:rPr>
              <a:t> </a:t>
            </a:r>
            <a:r>
              <a:rPr lang="en-US" sz="2600" b="1" u="sng" dirty="0" err="1">
                <a:solidFill>
                  <a:srgbClr val="FF0000"/>
                </a:solidFill>
              </a:rPr>
              <a:t>nền</a:t>
            </a:r>
            <a:r>
              <a:rPr lang="en-US" sz="2600" b="1" u="sng" dirty="0">
                <a:solidFill>
                  <a:srgbClr val="FF0000"/>
                </a:solidFill>
              </a:rPr>
              <a:t> </a:t>
            </a:r>
            <a:r>
              <a:rPr lang="en-US" sz="2600" b="1" u="sng" dirty="0" err="1">
                <a:solidFill>
                  <a:srgbClr val="FF0000"/>
                </a:solidFill>
              </a:rPr>
              <a:t>trang</a:t>
            </a:r>
            <a:r>
              <a:rPr lang="en-US" sz="2600" b="1" u="sng" dirty="0">
                <a:solidFill>
                  <a:srgbClr val="FF0000"/>
                </a:solidFill>
              </a:rPr>
              <a:t> </a:t>
            </a:r>
            <a:r>
              <a:rPr lang="en-US" sz="2600" b="1" u="sng" dirty="0" err="1">
                <a:solidFill>
                  <a:srgbClr val="FF0000"/>
                </a:solidFill>
              </a:rPr>
              <a:t>chiếu</a:t>
            </a:r>
            <a:r>
              <a:rPr lang="en-US" sz="2600" b="1" u="sng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2476500" y="128588"/>
            <a:ext cx="655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F0066"/>
                </a:solidFill>
              </a:rPr>
              <a:t>BÀI 9. </a:t>
            </a:r>
            <a:r>
              <a:rPr 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ĐỊNH DẠNG TRANG CHIẾU</a:t>
            </a:r>
            <a:endParaRPr lang="en-US" sz="3200" b="1" dirty="0">
              <a:solidFill>
                <a:srgbClr val="FF0066"/>
              </a:solidFill>
            </a:endParaRP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-6350" y="134938"/>
            <a:ext cx="2139950" cy="455612"/>
            <a:chOff x="-4" y="85"/>
            <a:chExt cx="1348" cy="287"/>
          </a:xfrm>
        </p:grpSpPr>
        <p:pic>
          <p:nvPicPr>
            <p:cNvPr id="11275" name="Picture 6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4" y="85"/>
              <a:ext cx="1036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6" name="Text Box 65"/>
            <p:cNvSpPr txBox="1">
              <a:spLocks noChangeArrowheads="1"/>
            </p:cNvSpPr>
            <p:nvPr/>
          </p:nvSpPr>
          <p:spPr bwMode="auto">
            <a:xfrm>
              <a:off x="771" y="122"/>
              <a:ext cx="5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>
                  <a:solidFill>
                    <a:srgbClr val="008000"/>
                  </a:solidFill>
                  <a:cs typeface="Arial" pitchFamily="34" charset="0"/>
                </a:rPr>
                <a:t> 38</a:t>
              </a:r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533400" y="2667000"/>
          <a:ext cx="8305800" cy="1783080"/>
        </p:xfrm>
        <a:graphic>
          <a:graphicData uri="http://schemas.openxmlformats.org/drawingml/2006/table">
            <a:tbl>
              <a:tblPr/>
              <a:tblGrid>
                <a:gridCol w="830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83080"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90170" indent="457200" algn="just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Phông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chữ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:     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90170" indent="457200" algn="just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Cỡ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chữ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:          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90170" indent="457200" algn="just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Kiểu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chữ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:       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400" i="1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i="1" dirty="0" err="1">
                          <a:latin typeface="Times New Roman"/>
                          <a:ea typeface="Times New Roman"/>
                          <a:cs typeface="Times New Roman"/>
                        </a:rPr>
                        <a:t>Nộ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400" b="1" i="1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b="1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b="1" i="1" dirty="0" err="1"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b="1" i="1" dirty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400" i="1" u="sng" dirty="0" err="1"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i="1" u="sng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i="1" u="sng" dirty="0" err="1"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i="1" u="sng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90170" indent="457200" algn="just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Màu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Times New Roman"/>
                          <a:ea typeface="Times New Roman"/>
                          <a:cs typeface="Times New Roman"/>
                        </a:rPr>
                        <a:t>sắc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:         </a:t>
                      </a:r>
                      <a:r>
                        <a:rPr lang="en-US" sz="2400" dirty="0" err="1">
                          <a:solidFill>
                            <a:srgbClr val="00B0F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dirty="0">
                          <a:solidFill>
                            <a:srgbClr val="00B0F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B0F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dirty="0">
                          <a:solidFill>
                            <a:srgbClr val="00B0F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4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400" dirty="0" err="1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400" dirty="0" err="1">
                          <a:solidFill>
                            <a:srgbClr val="FFC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Hà</a:t>
                      </a:r>
                      <a:r>
                        <a:rPr lang="en-US" sz="2400" dirty="0">
                          <a:solidFill>
                            <a:srgbClr val="FFC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FFC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Nội</a:t>
                      </a:r>
                      <a:r>
                        <a:rPr lang="en-US" sz="2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" name="Oval 21"/>
          <p:cNvSpPr/>
          <p:nvPr/>
        </p:nvSpPr>
        <p:spPr>
          <a:xfrm>
            <a:off x="304800" y="1676400"/>
            <a:ext cx="685800" cy="533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993300"/>
                </a:solidFill>
              </a:rPr>
              <a:t>?</a:t>
            </a:r>
            <a:endParaRPr lang="en-US" sz="4400" b="1" dirty="0">
              <a:solidFill>
                <a:srgbClr val="9933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43000" y="17526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719328" y="4572000"/>
            <a:ext cx="7586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400" dirty="0" smtClean="0">
                <a:latin typeface="Times New Roman" pitchFamily="18" charset="0"/>
              </a:rPr>
              <a:t>    </a:t>
            </a:r>
            <a:r>
              <a:rPr lang="en-US" altLang="en-US" sz="2400" b="1" i="1" dirty="0" err="1" smtClean="0">
                <a:solidFill>
                  <a:srgbClr val="0000FF"/>
                </a:solidFill>
                <a:latin typeface="Times New Roman" pitchFamily="18" charset="0"/>
              </a:rPr>
              <a:t>Cách</a:t>
            </a:r>
            <a:r>
              <a:rPr lang="en-US" altLang="en-US" sz="2400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itchFamily="18" charset="0"/>
              </a:rPr>
              <a:t>thực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400" b="1" i="1" dirty="0" err="1" smtClean="0">
                <a:solidFill>
                  <a:srgbClr val="0000FF"/>
                </a:solidFill>
                <a:latin typeface="Times New Roman" pitchFamily="18" charset="0"/>
              </a:rPr>
              <a:t>hiện</a:t>
            </a:r>
            <a:r>
              <a:rPr lang="en-US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i="1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en-US" altLang="en-US" sz="2400" b="1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545592" y="5043488"/>
            <a:ext cx="716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 smtClean="0">
                <a:latin typeface="Times New Roman" pitchFamily="18" charset="0"/>
              </a:rPr>
              <a:t>       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</a:rPr>
              <a:t>-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</a:rPr>
              <a:t>Chọn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</a:rPr>
              <a:t>phần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</a:rPr>
              <a:t>văn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</a:rPr>
              <a:t>bản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</a:rPr>
              <a:t>cần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</a:rPr>
              <a:t>định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</a:rPr>
              <a:t>dạng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609600" y="5562600"/>
            <a:ext cx="81655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</a:rPr>
              <a:t>      -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</a:rPr>
              <a:t>Sử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</a:rPr>
              <a:t>dụng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</a:rPr>
              <a:t>nút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</a:rPr>
              <a:t>lệnh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</a:rPr>
              <a:t>trên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itchFamily="18" charset="0"/>
              </a:rPr>
              <a:t>dải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itchFamily="18" charset="0"/>
              </a:rPr>
              <a:t>lệnh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</a:rPr>
              <a:t> Home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7" name="Action Button: End 16">
            <a:hlinkClick r:id="" action="ppaction://hlinkshowjump?jump=lastslide" highlightClick="1"/>
          </p:cNvPr>
          <p:cNvSpPr/>
          <p:nvPr/>
        </p:nvSpPr>
        <p:spPr>
          <a:xfrm>
            <a:off x="8763000" y="6553200"/>
            <a:ext cx="381000" cy="304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4"/>
          <p:cNvSpPr>
            <a:spLocks noChangeArrowheads="1"/>
          </p:cNvSpPr>
          <p:nvPr/>
        </p:nvSpPr>
        <p:spPr bwMode="auto">
          <a:xfrm rot="-5400000">
            <a:off x="4533900" y="-38481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Line 18"/>
          <p:cNvSpPr>
            <a:spLocks noChangeShapeType="1"/>
          </p:cNvSpPr>
          <p:nvPr/>
        </p:nvSpPr>
        <p:spPr bwMode="auto">
          <a:xfrm>
            <a:off x="2438400" y="0"/>
            <a:ext cx="0" cy="6858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8" name="Rectangle 19"/>
          <p:cNvSpPr>
            <a:spLocks noChangeArrowheads="1"/>
          </p:cNvSpPr>
          <p:nvPr/>
        </p:nvSpPr>
        <p:spPr bwMode="auto">
          <a:xfrm rot="-5400000">
            <a:off x="4533900" y="-45339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31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26"/>
          <p:cNvSpPr>
            <a:spLocks noChangeArrowheads="1"/>
          </p:cNvSpPr>
          <p:nvPr/>
        </p:nvSpPr>
        <p:spPr bwMode="auto">
          <a:xfrm>
            <a:off x="0" y="1084263"/>
            <a:ext cx="63214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dirty="0">
                <a:solidFill>
                  <a:srgbClr val="FF3300"/>
                </a:solidFill>
              </a:rPr>
              <a:t> </a:t>
            </a:r>
            <a:r>
              <a:rPr lang="en-US" sz="2600" b="1" dirty="0">
                <a:solidFill>
                  <a:srgbClr val="FF3300"/>
                </a:solidFill>
              </a:rPr>
              <a:t>2. </a:t>
            </a:r>
            <a:r>
              <a:rPr lang="en-US" sz="2600" b="1" u="sng" dirty="0" err="1">
                <a:solidFill>
                  <a:srgbClr val="FF3300"/>
                </a:solidFill>
              </a:rPr>
              <a:t>Định</a:t>
            </a:r>
            <a:r>
              <a:rPr lang="en-US" sz="2600" b="1" u="sng" dirty="0">
                <a:solidFill>
                  <a:srgbClr val="FF3300"/>
                </a:solidFill>
              </a:rPr>
              <a:t> </a:t>
            </a:r>
            <a:r>
              <a:rPr lang="en-US" sz="2600" b="1" u="sng" dirty="0" err="1">
                <a:solidFill>
                  <a:srgbClr val="FF3300"/>
                </a:solidFill>
              </a:rPr>
              <a:t>dạng</a:t>
            </a:r>
            <a:r>
              <a:rPr lang="en-US" sz="2600" b="1" u="sng" dirty="0">
                <a:solidFill>
                  <a:srgbClr val="FF3300"/>
                </a:solidFill>
              </a:rPr>
              <a:t> </a:t>
            </a:r>
            <a:r>
              <a:rPr lang="en-US" sz="2600" b="1" u="sng" dirty="0" err="1">
                <a:solidFill>
                  <a:srgbClr val="FF3300"/>
                </a:solidFill>
              </a:rPr>
              <a:t>nội</a:t>
            </a:r>
            <a:r>
              <a:rPr lang="en-US" sz="2600" b="1" u="sng" dirty="0">
                <a:solidFill>
                  <a:srgbClr val="FF3300"/>
                </a:solidFill>
              </a:rPr>
              <a:t> dung </a:t>
            </a:r>
            <a:r>
              <a:rPr lang="en-US" sz="2600" b="1" u="sng" dirty="0" err="1">
                <a:solidFill>
                  <a:srgbClr val="FF3300"/>
                </a:solidFill>
              </a:rPr>
              <a:t>văn</a:t>
            </a:r>
            <a:r>
              <a:rPr lang="en-US" sz="2600" b="1" u="sng" dirty="0">
                <a:solidFill>
                  <a:srgbClr val="FF3300"/>
                </a:solidFill>
              </a:rPr>
              <a:t> </a:t>
            </a:r>
            <a:r>
              <a:rPr lang="en-US" sz="2600" b="1" u="sng" dirty="0" err="1">
                <a:solidFill>
                  <a:srgbClr val="FF3300"/>
                </a:solidFill>
              </a:rPr>
              <a:t>bản</a:t>
            </a:r>
            <a:r>
              <a:rPr lang="en-US" sz="2600" b="1" u="sng" dirty="0">
                <a:solidFill>
                  <a:srgbClr val="FF3300"/>
                </a:solidFill>
              </a:rPr>
              <a:t>:</a:t>
            </a:r>
            <a:r>
              <a:rPr lang="en-US" sz="2600" dirty="0">
                <a:solidFill>
                  <a:srgbClr val="FF3300"/>
                </a:solidFill>
              </a:rPr>
              <a:t> </a:t>
            </a:r>
          </a:p>
        </p:txBody>
      </p:sp>
      <p:pic>
        <p:nvPicPr>
          <p:cNvPr id="38940" name="Picture 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905000"/>
            <a:ext cx="8659813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2" name="Rectangle 32"/>
          <p:cNvSpPr>
            <a:spLocks noChangeArrowheads="1"/>
          </p:cNvSpPr>
          <p:nvPr/>
        </p:nvSpPr>
        <p:spPr bwMode="auto">
          <a:xfrm>
            <a:off x="50800" y="727075"/>
            <a:ext cx="387508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solidFill>
                  <a:srgbClr val="FF3300"/>
                </a:solidFill>
              </a:rPr>
              <a:t>1. </a:t>
            </a:r>
            <a:r>
              <a:rPr lang="en-US" sz="2600" b="1" u="sng">
                <a:solidFill>
                  <a:srgbClr val="FF3300"/>
                </a:solidFill>
              </a:rPr>
              <a:t>Màu nền trang chiếu:</a:t>
            </a: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2476500" y="128588"/>
            <a:ext cx="655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F0066"/>
                </a:solidFill>
              </a:rPr>
              <a:t>BÀI 9. </a:t>
            </a:r>
            <a:r>
              <a:rPr 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ĐỊNH DẠNG TRANG CHIẾU</a:t>
            </a:r>
            <a:endParaRPr lang="en-US" sz="3200" b="1" dirty="0">
              <a:solidFill>
                <a:srgbClr val="FF0066"/>
              </a:solidFill>
            </a:endParaRP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-6350" y="134938"/>
            <a:ext cx="2139950" cy="455612"/>
            <a:chOff x="-4" y="85"/>
            <a:chExt cx="1348" cy="287"/>
          </a:xfrm>
        </p:grpSpPr>
        <p:pic>
          <p:nvPicPr>
            <p:cNvPr id="11275" name="Picture 6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-4" y="85"/>
              <a:ext cx="1036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6" name="Text Box 65"/>
            <p:cNvSpPr txBox="1">
              <a:spLocks noChangeArrowheads="1"/>
            </p:cNvSpPr>
            <p:nvPr/>
          </p:nvSpPr>
          <p:spPr bwMode="auto">
            <a:xfrm>
              <a:off x="771" y="122"/>
              <a:ext cx="5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>
                  <a:solidFill>
                    <a:srgbClr val="008000"/>
                  </a:solidFill>
                  <a:cs typeface="Arial" pitchFamily="34" charset="0"/>
                </a:rPr>
                <a:t> 38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761278" y="632589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Hình</a:t>
            </a:r>
            <a:r>
              <a:rPr lang="en-US" dirty="0" smtClean="0"/>
              <a:t> 3.16.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dạng</a:t>
            </a:r>
            <a:r>
              <a:rPr lang="en-US" dirty="0" smtClean="0"/>
              <a:t> </a:t>
            </a:r>
            <a:r>
              <a:rPr lang="en-US" smtClean="0"/>
              <a:t>văn </a:t>
            </a:r>
            <a:r>
              <a:rPr lang="en-US" dirty="0" err="1" smtClean="0"/>
              <a:t>bản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4"/>
          <p:cNvSpPr>
            <a:spLocks noChangeArrowheads="1"/>
          </p:cNvSpPr>
          <p:nvPr/>
        </p:nvSpPr>
        <p:spPr bwMode="auto">
          <a:xfrm rot="-5400000">
            <a:off x="4533900" y="-38481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Rectangle 15"/>
          <p:cNvSpPr>
            <a:spLocks noChangeArrowheads="1"/>
          </p:cNvSpPr>
          <p:nvPr/>
        </p:nvSpPr>
        <p:spPr bwMode="auto">
          <a:xfrm>
            <a:off x="2476500" y="128588"/>
            <a:ext cx="6553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0066"/>
                </a:solidFill>
              </a:rPr>
              <a:t>BÀI 10. Màu sắc trên trang chiếu</a:t>
            </a:r>
          </a:p>
        </p:txBody>
      </p:sp>
      <p:sp>
        <p:nvSpPr>
          <p:cNvPr id="12292" name="Line 18"/>
          <p:cNvSpPr>
            <a:spLocks noChangeShapeType="1"/>
          </p:cNvSpPr>
          <p:nvPr/>
        </p:nvSpPr>
        <p:spPr bwMode="auto">
          <a:xfrm>
            <a:off x="2438400" y="0"/>
            <a:ext cx="0" cy="6858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3" name="Rectangle 19"/>
          <p:cNvSpPr>
            <a:spLocks noChangeArrowheads="1"/>
          </p:cNvSpPr>
          <p:nvPr/>
        </p:nvSpPr>
        <p:spPr bwMode="auto">
          <a:xfrm rot="-5400000">
            <a:off x="4533900" y="-4533900"/>
            <a:ext cx="762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31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23"/>
          <p:cNvSpPr>
            <a:spLocks noChangeArrowheads="1"/>
          </p:cNvSpPr>
          <p:nvPr/>
        </p:nvSpPr>
        <p:spPr bwMode="auto">
          <a:xfrm>
            <a:off x="0" y="1230313"/>
            <a:ext cx="63214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/>
              <a:t> </a:t>
            </a:r>
            <a:r>
              <a:rPr lang="en-US" sz="2600" b="1">
                <a:solidFill>
                  <a:srgbClr val="FF3300"/>
                </a:solidFill>
              </a:rPr>
              <a:t>2. </a:t>
            </a:r>
            <a:r>
              <a:rPr lang="en-US" sz="2600" b="1" u="sng">
                <a:solidFill>
                  <a:srgbClr val="FF3300"/>
                </a:solidFill>
              </a:rPr>
              <a:t>Định dạng nội dung văn bản:</a:t>
            </a:r>
            <a:r>
              <a:rPr lang="en-US" sz="2600"/>
              <a:t> </a:t>
            </a:r>
          </a:p>
        </p:txBody>
      </p:sp>
      <p:sp>
        <p:nvSpPr>
          <p:cNvPr id="40986" name="Rectangle 26"/>
          <p:cNvSpPr>
            <a:spLocks noGrp="1" noChangeArrowheads="1"/>
          </p:cNvSpPr>
          <p:nvPr>
            <p:ph idx="1"/>
          </p:nvPr>
        </p:nvSpPr>
        <p:spPr>
          <a:xfrm>
            <a:off x="168275" y="1797050"/>
            <a:ext cx="8975725" cy="196691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 b="1" dirty="0" smtClean="0">
                <a:solidFill>
                  <a:srgbClr val="3333FF"/>
                </a:solidFill>
              </a:rPr>
              <a:t>- </a:t>
            </a:r>
            <a:r>
              <a:rPr lang="en-US" sz="2400" b="1" dirty="0" err="1" smtClean="0">
                <a:solidFill>
                  <a:srgbClr val="3333FF"/>
                </a:solidFill>
              </a:rPr>
              <a:t>Một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số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khả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năng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định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dạng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văn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bản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gồm</a:t>
            </a:r>
            <a:r>
              <a:rPr lang="en-US" sz="2400" b="1" dirty="0" smtClean="0">
                <a:solidFill>
                  <a:srgbClr val="3333FF"/>
                </a:solidFill>
              </a:rPr>
              <a:t>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 b="1" dirty="0" smtClean="0">
                <a:solidFill>
                  <a:srgbClr val="3333FF"/>
                </a:solidFill>
              </a:rPr>
              <a:t>   + </a:t>
            </a:r>
            <a:r>
              <a:rPr lang="en-US" sz="2400" b="1" dirty="0" err="1" smtClean="0">
                <a:solidFill>
                  <a:srgbClr val="3333FF"/>
                </a:solidFill>
              </a:rPr>
              <a:t>Chọn</a:t>
            </a:r>
            <a:r>
              <a:rPr lang="en-US" sz="2400" b="1" dirty="0" smtClean="0">
                <a:solidFill>
                  <a:srgbClr val="3333FF"/>
                </a:solidFill>
              </a:rPr>
              <a:t> Font </a:t>
            </a:r>
            <a:r>
              <a:rPr lang="en-US" sz="2400" b="1" dirty="0" err="1" smtClean="0">
                <a:solidFill>
                  <a:srgbClr val="3333FF"/>
                </a:solidFill>
              </a:rPr>
              <a:t>chữ</a:t>
            </a:r>
            <a:r>
              <a:rPr lang="en-US" sz="2400" b="1" dirty="0" smtClean="0">
                <a:solidFill>
                  <a:srgbClr val="3333FF"/>
                </a:solidFill>
              </a:rPr>
              <a:t>, </a:t>
            </a:r>
            <a:r>
              <a:rPr lang="en-US" sz="2400" b="1" dirty="0" err="1" smtClean="0">
                <a:solidFill>
                  <a:srgbClr val="3333FF"/>
                </a:solidFill>
              </a:rPr>
              <a:t>cỡ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chữ</a:t>
            </a:r>
            <a:r>
              <a:rPr lang="en-US" sz="2400" b="1" dirty="0" smtClean="0">
                <a:solidFill>
                  <a:srgbClr val="3333FF"/>
                </a:solidFill>
              </a:rPr>
              <a:t>, </a:t>
            </a:r>
            <a:r>
              <a:rPr lang="en-US" sz="2400" b="1" dirty="0" err="1" smtClean="0">
                <a:solidFill>
                  <a:srgbClr val="3333FF"/>
                </a:solidFill>
              </a:rPr>
              <a:t>kiểu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chữ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và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màu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chữ</a:t>
            </a:r>
            <a:r>
              <a:rPr lang="en-US" sz="2400" b="1" dirty="0" smtClean="0">
                <a:solidFill>
                  <a:srgbClr val="3333FF"/>
                </a:solidFill>
              </a:rPr>
              <a:t>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 b="1" dirty="0" smtClean="0">
                <a:solidFill>
                  <a:srgbClr val="3333FF"/>
                </a:solidFill>
              </a:rPr>
              <a:t>   + </a:t>
            </a:r>
            <a:r>
              <a:rPr lang="en-US" sz="2400" b="1" dirty="0" err="1" smtClean="0">
                <a:solidFill>
                  <a:srgbClr val="3333FF"/>
                </a:solidFill>
              </a:rPr>
              <a:t>Căn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lề</a:t>
            </a:r>
            <a:r>
              <a:rPr lang="en-US" sz="2400" b="1" dirty="0" smtClean="0">
                <a:solidFill>
                  <a:srgbClr val="3333FF"/>
                </a:solidFill>
              </a:rPr>
              <a:t> (</a:t>
            </a:r>
            <a:r>
              <a:rPr lang="en-US" sz="2400" b="1" dirty="0" err="1" smtClean="0">
                <a:solidFill>
                  <a:srgbClr val="3333FF"/>
                </a:solidFill>
              </a:rPr>
              <a:t>căn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trái</a:t>
            </a:r>
            <a:r>
              <a:rPr lang="en-US" sz="2400" b="1" dirty="0" smtClean="0">
                <a:solidFill>
                  <a:srgbClr val="3333FF"/>
                </a:solidFill>
              </a:rPr>
              <a:t>, </a:t>
            </a:r>
            <a:r>
              <a:rPr lang="en-US" sz="2400" b="1" dirty="0" err="1" smtClean="0">
                <a:solidFill>
                  <a:srgbClr val="3333FF"/>
                </a:solidFill>
              </a:rPr>
              <a:t>căn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phải</a:t>
            </a:r>
            <a:r>
              <a:rPr lang="en-US" sz="2400" b="1" dirty="0" smtClean="0">
                <a:solidFill>
                  <a:srgbClr val="3333FF"/>
                </a:solidFill>
              </a:rPr>
              <a:t>, </a:t>
            </a:r>
            <a:r>
              <a:rPr lang="en-US" sz="2400" b="1" dirty="0" err="1" smtClean="0">
                <a:solidFill>
                  <a:srgbClr val="3333FF"/>
                </a:solidFill>
              </a:rPr>
              <a:t>căn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giữa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trong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khung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văn</a:t>
            </a:r>
            <a:r>
              <a:rPr lang="en-US" sz="2400" b="1" dirty="0" smtClean="0">
                <a:solidFill>
                  <a:srgbClr val="3333FF"/>
                </a:solidFill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</a:rPr>
              <a:t>bản</a:t>
            </a:r>
            <a:r>
              <a:rPr lang="en-US" sz="2400" b="1" dirty="0" smtClean="0">
                <a:solidFill>
                  <a:srgbClr val="3333FF"/>
                </a:solidFill>
              </a:rPr>
              <a:t>).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400" b="1" dirty="0" smtClean="0">
                <a:solidFill>
                  <a:srgbClr val="3333FF"/>
                </a:solidFill>
              </a:rPr>
              <a:t>   </a:t>
            </a:r>
          </a:p>
        </p:txBody>
      </p:sp>
      <p:sp>
        <p:nvSpPr>
          <p:cNvPr id="40988" name="AutoShape 28"/>
          <p:cNvSpPr>
            <a:spLocks noChangeArrowheads="1"/>
          </p:cNvSpPr>
          <p:nvPr/>
        </p:nvSpPr>
        <p:spPr bwMode="auto">
          <a:xfrm>
            <a:off x="1371600" y="1676401"/>
            <a:ext cx="6858000" cy="1600199"/>
          </a:xfrm>
          <a:prstGeom prst="cloudCallout">
            <a:avLst>
              <a:gd name="adj1" fmla="val -81222"/>
              <a:gd name="adj2" fmla="val 186745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pPr algn="just">
              <a:buFontTx/>
              <a:buChar char="-"/>
              <a:defRPr/>
            </a:pPr>
            <a:r>
              <a:rPr lang="en-US" sz="2800" dirty="0">
                <a:solidFill>
                  <a:srgbClr val="7030A0"/>
                </a:solidFill>
                <a:latin typeface=".VnTime" pitchFamily="34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7030A0"/>
                </a:solidFill>
                <a:latin typeface="+mj-lt"/>
              </a:rPr>
              <a:t>một số khả năng định dạng mà em biết?</a:t>
            </a:r>
            <a:endParaRPr lang="en-US" sz="2800" dirty="0">
              <a:solidFill>
                <a:srgbClr val="7030A0"/>
              </a:solidFill>
              <a:latin typeface="+mj-lt"/>
            </a:endParaRP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-6350" y="134938"/>
            <a:ext cx="2419350" cy="471487"/>
            <a:chOff x="-4" y="85"/>
            <a:chExt cx="1524" cy="297"/>
          </a:xfrm>
        </p:grpSpPr>
        <p:pic>
          <p:nvPicPr>
            <p:cNvPr id="12299" name="Picture 3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4" y="85"/>
              <a:ext cx="1036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00" name="Text Box 31"/>
            <p:cNvSpPr txBox="1">
              <a:spLocks noChangeArrowheads="1"/>
            </p:cNvSpPr>
            <p:nvPr/>
          </p:nvSpPr>
          <p:spPr bwMode="auto">
            <a:xfrm>
              <a:off x="947" y="132"/>
              <a:ext cx="5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>
                  <a:solidFill>
                    <a:srgbClr val="008000"/>
                  </a:solidFill>
                  <a:cs typeface="Arial" pitchFamily="34" charset="0"/>
                </a:rPr>
                <a:t> 39-40</a:t>
              </a:r>
            </a:p>
          </p:txBody>
        </p:sp>
      </p:grpSp>
      <p:sp>
        <p:nvSpPr>
          <p:cNvPr id="12298" name="Rectangle 32"/>
          <p:cNvSpPr>
            <a:spLocks noChangeArrowheads="1"/>
          </p:cNvSpPr>
          <p:nvPr/>
        </p:nvSpPr>
        <p:spPr bwMode="auto">
          <a:xfrm>
            <a:off x="63500" y="781050"/>
            <a:ext cx="387508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solidFill>
                  <a:srgbClr val="FF3300"/>
                </a:solidFill>
              </a:rPr>
              <a:t>1. </a:t>
            </a:r>
            <a:r>
              <a:rPr lang="en-US" sz="2600" b="1" u="sng">
                <a:solidFill>
                  <a:srgbClr val="FF3300"/>
                </a:solidFill>
              </a:rPr>
              <a:t>Màu nền trang chiếu: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28800" y="4602996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3.17.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dải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home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040" y="5181601"/>
            <a:ext cx="8382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3352801"/>
            <a:ext cx="858014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Action Button: End 16">
            <a:hlinkClick r:id="" action="ppaction://hlinkshowjump?jump=lastslide" highlightClick="1"/>
          </p:cNvPr>
          <p:cNvSpPr/>
          <p:nvPr/>
        </p:nvSpPr>
        <p:spPr>
          <a:xfrm>
            <a:off x="8839200" y="6553200"/>
            <a:ext cx="304800" cy="304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409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0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0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40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40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6" grpId="0" build="p"/>
      <p:bldP spid="40988" grpId="0" animBg="1"/>
      <p:bldP spid="40988" grpId="1" animBg="1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 dụng mẫu định dạng</a:t>
            </a:r>
            <a:endParaRPr lang="en-US" sz="36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50292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buNone/>
            </a:pPr>
            <a:r>
              <a:rPr lang="en-US" sz="3000" b="1" i="1" smtClean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</a:t>
            </a:r>
            <a:r>
              <a:rPr lang="en-US" sz="3000" b="1" i="1" smtClean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Các mẫu </a:t>
            </a:r>
            <a:r>
              <a:rPr lang="en-US" sz="3000" b="1" i="1" dirty="0" smtClean="0">
                <a:solidFill>
                  <a:srgbClr val="993300"/>
                </a:solidFill>
                <a:latin typeface="Times New Roman" pitchFamily="18" charset="0"/>
                <a:cs typeface="Times New Roman" pitchFamily="18" charset="0"/>
              </a:rPr>
              <a:t>định dạng gồm các thiết đặt màu sắc cho nền trang chiếu và các đối tượng khác trên trang chiếu như phông chữ, cỡ chứ và màu chữ.</a:t>
            </a:r>
          </a:p>
          <a:p>
            <a:pPr>
              <a:lnSpc>
                <a:spcPct val="130000"/>
              </a:lnSpc>
              <a:buNone/>
            </a:pPr>
            <a:r>
              <a:rPr lang="en-US" sz="300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000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 </a:t>
            </a:r>
            <a:r>
              <a:rPr lang="en-US" sz="3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áp dụng mẫu định dạng có sẵn cho trang chiếu</a:t>
            </a:r>
            <a:r>
              <a:rPr lang="en-US" sz="3000" b="1" i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Các thao </a:t>
            </a:r>
            <a:r>
              <a:rPr lang="en-US" sz="3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 thực hiện như sau:</a:t>
            </a:r>
          </a:p>
          <a:p>
            <a:pPr>
              <a:lnSpc>
                <a:spcPct val="130000"/>
              </a:lnSpc>
              <a:buNone/>
            </a:pPr>
            <a:r>
              <a:rPr lang="en-US" sz="3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0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 1</a:t>
            </a:r>
            <a:r>
              <a:rPr lang="en-US" sz="3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Chọn các trang chiếu cần áp dụng mẫu.</a:t>
            </a:r>
          </a:p>
          <a:p>
            <a:pPr>
              <a:lnSpc>
                <a:spcPct val="130000"/>
              </a:lnSpc>
              <a:buNone/>
            </a:pPr>
            <a:r>
              <a:rPr lang="en-US" sz="3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0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Bước 2</a:t>
            </a:r>
            <a:r>
              <a:rPr lang="en-US" sz="3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Mở dải lệnh Design và chọn mẫu định dạng trong nhóm Themes.</a:t>
            </a:r>
          </a:p>
          <a:p>
            <a:pPr>
              <a:lnSpc>
                <a:spcPct val="130000"/>
              </a:lnSpc>
              <a:buNone/>
            </a:pP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4205663</TotalTime>
  <Words>738</Words>
  <Application>Microsoft Office PowerPoint</Application>
  <PresentationFormat>On-screen Show (4:3)</PresentationFormat>
  <Paragraphs>79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.VnTime</vt:lpstr>
      <vt:lpstr>Arial</vt:lpstr>
      <vt:lpstr>Calibri</vt:lpstr>
      <vt:lpstr>Constantia</vt:lpstr>
      <vt:lpstr>Times New Roman</vt:lpstr>
      <vt:lpstr>Wingdings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 Sử dụng mẫu định dạng</vt:lpstr>
      <vt:lpstr>Câu hỏi :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andongnhi</dc:creator>
  <cp:lastModifiedBy>Admin</cp:lastModifiedBy>
  <cp:revision>98</cp:revision>
  <dcterms:created xsi:type="dcterms:W3CDTF">2018-01-04T05:05:06Z</dcterms:created>
  <dcterms:modified xsi:type="dcterms:W3CDTF">2023-03-27T07:51:41Z</dcterms:modified>
</cp:coreProperties>
</file>